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00FF"/>
    <a:srgbClr val="0066FF"/>
    <a:srgbClr val="0000FF"/>
    <a:srgbClr val="6600CC"/>
    <a:srgbClr val="FF99CC"/>
    <a:srgbClr val="00FF00"/>
    <a:srgbClr val="FFCCFF"/>
    <a:srgbClr val="9999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8" autoAdjust="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999292-D266-48D5-B8EF-73A08545816B}" type="datetimeFigureOut">
              <a:rPr lang="pl-PL" smtClean="0"/>
              <a:pPr/>
              <a:t>2011-11-06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AB9367-30B0-4CD8-89D6-FA875F42056C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000240"/>
            <a:ext cx="7851648" cy="182880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pl-PL" sz="9600" dirty="0" smtClean="0">
                <a:solidFill>
                  <a:srgbClr val="FF00FF"/>
                </a:solidFill>
              </a:rPr>
              <a:t>LOGOPEDIA</a:t>
            </a:r>
            <a:endParaRPr lang="pl-PL" sz="9600" dirty="0">
              <a:solidFill>
                <a:srgbClr val="FF00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5105400"/>
            <a:ext cx="7854696" cy="175260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9933FF"/>
                </a:solidFill>
              </a:rPr>
              <a:t>Informacje  ogólne</a:t>
            </a:r>
            <a:endParaRPr lang="pl-PL" sz="2800" dirty="0">
              <a:solidFill>
                <a:srgbClr val="9933FF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 rot="20393411">
            <a:off x="6711243" y="726159"/>
            <a:ext cx="647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999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9999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 rot="21302303">
            <a:off x="8001024" y="857232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Prostokąt 6"/>
          <p:cNvSpPr/>
          <p:nvPr/>
        </p:nvSpPr>
        <p:spPr>
          <a:xfrm rot="1964690">
            <a:off x="7146442" y="1547011"/>
            <a:ext cx="628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66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 rot="1100365">
            <a:off x="428596" y="4500570"/>
            <a:ext cx="6735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99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99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 rot="21007226">
            <a:off x="1645643" y="4553573"/>
            <a:ext cx="697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808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Prostokąt 10"/>
          <p:cNvSpPr/>
          <p:nvPr/>
        </p:nvSpPr>
        <p:spPr>
          <a:xfrm rot="964140">
            <a:off x="1111627" y="5383536"/>
            <a:ext cx="832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</a:t>
            </a:r>
            <a:endParaRPr lang="pl-P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F00FF"/>
                </a:solidFill>
              </a:rPr>
              <a:t>PRZYCZYNY POWSTAWANIA WAD WYMOWY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Niesprzyjające czynniki społeczne: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nieprawidłowe wzorce wymowy;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nieprawidłowa atmosfera, styl wychowania i postawy rodziców;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brak stymulacji rozwoju mowy.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None/>
            </a:pPr>
            <a:endParaRPr lang="pl-PL" dirty="0" smtClean="0"/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Opóźniony rozwój psychomotoryczny i emocjonalny dziecka.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l-PL" dirty="0" smtClean="0">
                <a:solidFill>
                  <a:srgbClr val="FF0000"/>
                </a:solidFill>
              </a:rPr>
              <a:t> Nieprawidłowe funkcjonowanie ośrodkowego układu nerwowego.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F00FF"/>
                </a:solidFill>
              </a:rPr>
              <a:t>CZYNNIKI SPRZYJAJĄCE POWSTAWANIU WAD WYMOWY</a:t>
            </a:r>
            <a:endParaRPr lang="pl-PL" sz="2800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Coraz więcej dzieci rodzi się z zagrożonych ciąż, w wyniku wczesnych porodów, przez co dzieci są słabsze, o wrażliwszym układzie nerwowym.</a:t>
            </a:r>
          </a:p>
          <a:p>
            <a:r>
              <a:rPr lang="pl-PL" dirty="0" smtClean="0"/>
              <a:t>Zwiększa się liczba dzieci, młodzieży i dorosłych z alergią, podatnych na częste przeziębienia, chodzących z „wiecznym katarem”, z otwartą buzią i przez to oddychających nieprawidłowo: przez usta, a nie przez nos.</a:t>
            </a:r>
          </a:p>
          <a:p>
            <a:r>
              <a:rPr lang="pl-PL" dirty="0" smtClean="0"/>
              <a:t>Wzrasta liczba dzieci z wadami zgryzu.</a:t>
            </a:r>
          </a:p>
          <a:p>
            <a:r>
              <a:rPr lang="pl-PL" dirty="0" smtClean="0"/>
              <a:t>W dobie gwałtownego rozwoju techniki, komputeryzacji, motoryzacji itp. mamy do czynienia z ciągłym pośpiechem, z brakiem czasu na rozmowy, na czytanie bajek, na aktywność w mówieniu itp.</a:t>
            </a:r>
          </a:p>
          <a:p>
            <a:r>
              <a:rPr lang="pl-PL" dirty="0" smtClean="0"/>
              <a:t>Szybkie tempo mówienia, modne „skróty” w porozumiewaniu się – zwłaszcza wśród młodzieży.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F00FF"/>
                </a:solidFill>
              </a:rPr>
              <a:t>CZYNNIKI SPRZYJAJĄCE POWSTAWANIU WAD WYMOWY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Wszechogarniający nas hałas: głośna muzyka, reklamy w telewizji itp.</a:t>
            </a:r>
          </a:p>
          <a:p>
            <a:r>
              <a:rPr lang="pl-PL" dirty="0" smtClean="0"/>
              <a:t>Wzrost liczby dzieci z niewielkim niedosłuchem, który powoduje trudności w porozumiewaniu się( mowa niewyraźna, bełkotliwa).</a:t>
            </a:r>
          </a:p>
          <a:p>
            <a:r>
              <a:rPr lang="pl-PL" dirty="0" smtClean="0"/>
              <a:t>Nasze jedzenie jest pełne sztucznych substancji, hormonów itp.</a:t>
            </a:r>
          </a:p>
          <a:p>
            <a:r>
              <a:rPr lang="pl-PL" dirty="0" smtClean="0"/>
              <a:t>Brak większej aktywności ruchowej, a przecież ruch wspomaga i usprawnia mowę.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FF"/>
                </a:solidFill>
              </a:rPr>
              <a:t>POMOC  NAUCZYCIELA</a:t>
            </a:r>
            <a:endParaRPr lang="pl-PL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>
                <a:solidFill>
                  <a:srgbClr val="0066FF"/>
                </a:solidFill>
              </a:rPr>
              <a:t>Jak nauczyciel może pomóc dziecku z zaburzeniami mowy?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Zaburzenia mowy nie mogą być powodem obniżania ocen.</a:t>
            </a:r>
          </a:p>
          <a:p>
            <a:r>
              <a:rPr lang="pl-PL" sz="2000" dirty="0" smtClean="0"/>
              <a:t>Odpowiedzi ustne oceniać za treść, nie za formę.</a:t>
            </a:r>
          </a:p>
          <a:p>
            <a:r>
              <a:rPr lang="pl-PL" sz="2000" dirty="0" smtClean="0"/>
              <a:t>Nie wystawiać ocen negatywnych za błędy wynikające z zaburzeń mowy występujące w pracach pisemnych.</a:t>
            </a:r>
          </a:p>
          <a:p>
            <a:r>
              <a:rPr lang="pl-PL" sz="2000" dirty="0" smtClean="0"/>
              <a:t>Odpytywać z ławki, nie przy tablicy.</a:t>
            </a:r>
          </a:p>
          <a:p>
            <a:r>
              <a:rPr lang="pl-PL" sz="2000" dirty="0" smtClean="0"/>
              <a:t>Nie ponaglać przy odpowiedziach.</a:t>
            </a:r>
          </a:p>
          <a:p>
            <a:r>
              <a:rPr lang="pl-PL" sz="2000" dirty="0" smtClean="0"/>
              <a:t>Nie pytać jako pierwszych w klasie.</a:t>
            </a:r>
          </a:p>
          <a:p>
            <a:r>
              <a:rPr lang="pl-PL" sz="2000" dirty="0" smtClean="0"/>
              <a:t>Dostrzegać wyniki jego pracy i nagradzać za nie.</a:t>
            </a:r>
          </a:p>
          <a:p>
            <a:r>
              <a:rPr lang="pl-PL" sz="2000" dirty="0" smtClean="0"/>
              <a:t>Znając problemy dziecka o zaburzonej mowie, czuwać nad atmosferą w klasie, by nie dopuścić do sytuacji upokarzających je.</a:t>
            </a:r>
          </a:p>
          <a:p>
            <a:r>
              <a:rPr lang="pl-PL" sz="2000" dirty="0" smtClean="0"/>
              <a:t>Dołożyć starań, by wesprzeć wysiłki dziecka i logopedy.</a:t>
            </a:r>
            <a:endParaRPr lang="pl-PL" sz="2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00FF"/>
                </a:solidFill>
              </a:rPr>
              <a:t>PROFILAKTYKA W ZAKRESIE ROZWOJU MOWY</a:t>
            </a:r>
            <a:endParaRPr lang="pl-PL" sz="3200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00FF"/>
                </a:solidFill>
              </a:rPr>
              <a:t>Najważniejsze zalecenia dotyczące profilaktyki:</a:t>
            </a:r>
          </a:p>
          <a:p>
            <a:endParaRPr lang="pl-PL" sz="2000" dirty="0" smtClean="0"/>
          </a:p>
          <a:p>
            <a:r>
              <a:rPr lang="pl-PL" sz="2000" dirty="0" smtClean="0"/>
              <a:t>Wypowiedzi osób najbliższych powinny być poprawne. Do dziecka należy mówić powoli, wyraźnie.</a:t>
            </a:r>
          </a:p>
          <a:p>
            <a:r>
              <a:rPr lang="pl-PL" sz="2000" dirty="0" smtClean="0"/>
              <a:t>Należy unikać spieszczeń i zdrobnień, ponieważ często są one trudniejsze do wypowiedzenia, np. </a:t>
            </a:r>
            <a:r>
              <a:rPr lang="pl-PL" sz="2000" dirty="0" smtClean="0">
                <a:solidFill>
                  <a:srgbClr val="FF0000"/>
                </a:solidFill>
              </a:rPr>
              <a:t>dom – domeczek.</a:t>
            </a:r>
          </a:p>
          <a:p>
            <a:r>
              <a:rPr lang="pl-PL" sz="2000" dirty="0" smtClean="0"/>
              <a:t>Dziecko od najmłodszych lat powinno jeść( </a:t>
            </a:r>
            <a:r>
              <a:rPr lang="pl-PL" sz="2000" dirty="0" smtClean="0">
                <a:solidFill>
                  <a:srgbClr val="FF0000"/>
                </a:solidFill>
              </a:rPr>
              <a:t>samodzielnie gryźć</a:t>
            </a:r>
            <a:r>
              <a:rPr lang="pl-PL" sz="2000" dirty="0" smtClean="0"/>
              <a:t>) jak najwięcej twardych pokarmów(</a:t>
            </a:r>
            <a:r>
              <a:rPr lang="pl-PL" sz="2000" dirty="0" smtClean="0">
                <a:solidFill>
                  <a:srgbClr val="FF0000"/>
                </a:solidFill>
              </a:rPr>
              <a:t>np. jabłko, marchewka</a:t>
            </a:r>
            <a:r>
              <a:rPr lang="pl-PL" sz="2000" dirty="0" smtClean="0"/>
              <a:t>),ponieważ czynność ta usprawnia mięśnie aparatu artykulacyjnego, które odpowiednio stymulowane, sprzyjają prawidłowemu rozwojowi mowy.</a:t>
            </a:r>
          </a:p>
          <a:p>
            <a:r>
              <a:rPr lang="pl-PL" sz="2000" dirty="0" smtClean="0"/>
              <a:t>W okresie kształtowania się mowy dziecko nie powinno kontaktować się z osobami, które mają wady wymowy, ponieważ wadliwa wymowa otoczenia wywołuje i utrwala wadliwą mowę dziecka.</a:t>
            </a:r>
          </a:p>
          <a:p>
            <a:endParaRPr lang="pl-PL" sz="20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00FF"/>
                </a:solidFill>
              </a:rPr>
              <a:t>PROFILAKTYKA W ZAKRESIE ROZWOJU MOWY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800" dirty="0" smtClean="0"/>
              <a:t>Dziecko powinno reagować na aktywność uczuciową i słowną otoczenia. W przypadku, gdy brak takiej reakcji, można podejrzewać </a:t>
            </a:r>
            <a:r>
              <a:rPr lang="pl-PL" sz="1800" dirty="0" smtClean="0">
                <a:solidFill>
                  <a:srgbClr val="FF0000"/>
                </a:solidFill>
              </a:rPr>
              <a:t>niedosłuch.</a:t>
            </a:r>
            <a:r>
              <a:rPr lang="pl-PL" sz="1800" dirty="0" smtClean="0"/>
              <a:t> Dlatego też powinno się co jakiś czas kontrolować stan słuchu dziecka, ponieważ im wcześniej wykryje się niedosłuch i zaopatrzy dziecko w aparaty słuchowe, tym szybciej nauczy się ono mowy.                                                                        </a:t>
            </a:r>
            <a:r>
              <a:rPr lang="pl-PL" sz="1800" dirty="0" smtClean="0">
                <a:solidFill>
                  <a:srgbClr val="0066FF"/>
                </a:solidFill>
              </a:rPr>
              <a:t>Dziecko głuche nie nauczy się mowy, bo najpierw słyszymy, a dopiero później mówimy.</a:t>
            </a:r>
          </a:p>
          <a:p>
            <a:r>
              <a:rPr lang="pl-PL" sz="1800" dirty="0" smtClean="0"/>
              <a:t>Nie należy gasić naturalnej skłonności dziecka do mówienia, lecz słuchać uważnie wypowiedzi, zadawać dodatkowe pytania, co przyczyni się do korzystnego rozwoju mowy.</a:t>
            </a:r>
          </a:p>
          <a:p>
            <a:r>
              <a:rPr lang="pl-PL" sz="1800" dirty="0" smtClean="0"/>
              <a:t>Nie wolno poprawiać wymowy dziecka, żądać, by kilkakrotnie powtarzało dane słowo, zawstydzać, karać za wadliwą wymowę. Hamuje to chęć do mówienia.</a:t>
            </a:r>
          </a:p>
          <a:p>
            <a:r>
              <a:rPr lang="pl-PL" sz="1800" dirty="0" smtClean="0"/>
              <a:t>Wskazane jest częste opowiadanie dziecku bajek, wspólne czytanie i rozmawianie na ich temat.</a:t>
            </a:r>
          </a:p>
          <a:p>
            <a:r>
              <a:rPr lang="pl-PL" sz="1800" dirty="0" smtClean="0"/>
              <a:t>Nie należy zaniedbywać chorób uszu, ponieważ mogą one powodować niedosłuch, jeśli nie są leczone.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00FF"/>
                </a:solidFill>
              </a:rPr>
              <a:t>PROFILAKTYKA W ZAKRESIE ROZWOJU MOWY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Jeśli dziecko ma nieprawidłową budowę narządów mowy( m. in. rozszczepy warg, wady zgryzu), konieczne jest zapewnienie opieki lekarza specjalisty, gdyż wady te są przyczyną zaburzeń mowy.</a:t>
            </a:r>
          </a:p>
          <a:p>
            <a:r>
              <a:rPr lang="pl-PL" dirty="0" smtClean="0"/>
              <a:t>Dziecka leworęcznego nie należy zmuszać do posługiwania się ręką prawą w okresie kształtowania się mowy, ponieważ często prowadzi to do jej zaburzeń. </a:t>
            </a:r>
          </a:p>
          <a:p>
            <a:r>
              <a:rPr lang="pl-PL" dirty="0" smtClean="0"/>
              <a:t>Nie należy wymagać zbyt wczesnego wymawiania poszczególnych głosek. Dziecko mające zazwyczaj jeszcze zbyt mało sprawne narządy  artykulacyjne, niedostatecznie różnicuje słuchowo dźwięki mowy, a zmuszane do artykulacji zbyt trudnych dla niego głosek, często zaczyna je zniekształcać, wymawiać nieprawidłowo. W ten sposób tworzymy u dziecka błędne nawyki artykulacyjne, trudne do usunięcia.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	</a:t>
            </a:r>
            <a:r>
              <a:rPr lang="pl-PL" b="1" dirty="0" smtClean="0">
                <a:solidFill>
                  <a:srgbClr val="FF0000"/>
                </a:solidFill>
              </a:rPr>
              <a:t>Jeśli dziecko osiągnęło już wiek, w którym powinno daną głoskę wymawiać, a nie robi tego, należy zasięgnąć porady logopedy.</a:t>
            </a:r>
            <a:endParaRPr lang="pl-PL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3540"/>
          </a:xfrm>
        </p:spPr>
        <p:txBody>
          <a:bodyPr>
            <a:noAutofit/>
          </a:bodyPr>
          <a:lstStyle/>
          <a:p>
            <a:pPr algn="ctr"/>
            <a:r>
              <a:rPr lang="pl-PL" sz="8800" dirty="0" smtClean="0">
                <a:solidFill>
                  <a:srgbClr val="FF00FF"/>
                </a:solidFill>
              </a:rPr>
              <a:t>KONIEC</a:t>
            </a:r>
            <a:endParaRPr lang="pl-PL" sz="8800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4929198"/>
            <a:ext cx="4114800" cy="13954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Dziękuję za </a:t>
            </a:r>
            <a:r>
              <a:rPr lang="pl-PL" dirty="0" smtClean="0">
                <a:solidFill>
                  <a:srgbClr val="00B050"/>
                </a:solidFill>
              </a:rPr>
              <a:t>uwagę</a:t>
            </a:r>
          </a:p>
          <a:p>
            <a:pPr>
              <a:buNone/>
            </a:pPr>
            <a:endParaRPr lang="pl-PL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l-PL" sz="1400" dirty="0" smtClean="0">
                <a:solidFill>
                  <a:srgbClr val="00B050"/>
                </a:solidFill>
              </a:rPr>
              <a:t>                                  </a:t>
            </a:r>
            <a:r>
              <a:rPr lang="pl-PL" sz="1400" dirty="0" smtClean="0"/>
              <a:t>Opracowała:  Aneta  Pieczonka</a:t>
            </a:r>
            <a:endParaRPr lang="pl-PL" sz="14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8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00FF"/>
                </a:solidFill>
              </a:rPr>
              <a:t>Czym jest logopedia?</a:t>
            </a:r>
            <a:endParaRPr lang="pl-PL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3286124"/>
            <a:ext cx="8229600" cy="4389120"/>
          </a:xfrm>
        </p:spPr>
        <p:txBody>
          <a:bodyPr/>
          <a:lstStyle/>
          <a:p>
            <a:pPr algn="just"/>
            <a:r>
              <a:rPr lang="pl-PL" dirty="0" smtClean="0"/>
              <a:t>Termin </a:t>
            </a:r>
            <a:r>
              <a:rPr lang="pl-PL" dirty="0" smtClean="0">
                <a:solidFill>
                  <a:srgbClr val="FF0000"/>
                </a:solidFill>
              </a:rPr>
              <a:t>logopedia</a:t>
            </a:r>
            <a:r>
              <a:rPr lang="pl-PL" dirty="0" smtClean="0"/>
              <a:t> pochodzi od dwóch greckich wyrazów: </a:t>
            </a:r>
            <a:r>
              <a:rPr lang="pl-PL" dirty="0" smtClean="0">
                <a:solidFill>
                  <a:srgbClr val="0066FF"/>
                </a:solidFill>
              </a:rPr>
              <a:t>logos – słowo, mowa </a:t>
            </a:r>
            <a:r>
              <a:rPr lang="pl-PL" dirty="0" smtClean="0"/>
              <a:t>oraz </a:t>
            </a:r>
            <a:r>
              <a:rPr lang="pl-PL" dirty="0" err="1" smtClean="0">
                <a:solidFill>
                  <a:srgbClr val="0066FF"/>
                </a:solidFill>
              </a:rPr>
              <a:t>paideia</a:t>
            </a:r>
            <a:r>
              <a:rPr lang="pl-PL" dirty="0" smtClean="0">
                <a:solidFill>
                  <a:srgbClr val="0066FF"/>
                </a:solidFill>
              </a:rPr>
              <a:t> –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66FF"/>
                </a:solidFill>
              </a:rPr>
              <a:t>wychowanie</a:t>
            </a:r>
            <a:r>
              <a:rPr lang="pl-PL" dirty="0" smtClean="0"/>
              <a:t>. Logopedia to nauka o kształtowaniu prawidłowej mowy, usuwaniu wad wymowy oraz nauczaniu mowy  w wypadku jej braku lub utraty.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FF"/>
                </a:solidFill>
              </a:rPr>
              <a:t>Zadania logopedii</a:t>
            </a:r>
            <a:endParaRPr lang="pl-PL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dirty="0" smtClean="0"/>
              <a:t> Zadania logopedii można podzielić na dwie grupy: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•kształtowanie prawidłowej mowy w przedszkolu i w szkole, czyli dbanie o jej prawidłowy i jak najlepszy rozwój pod względem fonetycznym, gramatycznym i leksykalnym;</a:t>
            </a:r>
          </a:p>
          <a:p>
            <a:pPr marL="514350" indent="-514350" algn="just">
              <a:buNone/>
            </a:pPr>
            <a:r>
              <a:rPr lang="pl-PL" dirty="0" smtClean="0"/>
              <a:t> 	•doskonalenie wymowy już ukształtowanej.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pl-PL" dirty="0" smtClean="0"/>
              <a:t>•usuwanie wad wymowy;</a:t>
            </a:r>
          </a:p>
          <a:p>
            <a:pPr marL="514350" indent="-514350" algn="just">
              <a:buNone/>
            </a:pPr>
            <a:r>
              <a:rPr lang="pl-PL" dirty="0" smtClean="0"/>
              <a:t>	•nauczanie mowy (mówienia i rozumienia)w wypadku jej braku lub utraty;</a:t>
            </a:r>
          </a:p>
          <a:p>
            <a:pPr marL="514350" indent="-514350" algn="just">
              <a:buNone/>
            </a:pPr>
            <a:r>
              <a:rPr lang="pl-PL" dirty="0" smtClean="0"/>
              <a:t>	•usuwanie zaburzeń głosu;</a:t>
            </a:r>
          </a:p>
          <a:p>
            <a:pPr marL="514350" indent="-514350" algn="just">
              <a:buNone/>
            </a:pPr>
            <a:r>
              <a:rPr lang="pl-PL" dirty="0" smtClean="0"/>
              <a:t>	•usuwanie trudności w pisaniu i czytaniu.</a:t>
            </a:r>
          </a:p>
          <a:p>
            <a:pPr marL="514350" indent="-514350" algn="just">
              <a:buNone/>
            </a:pP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FF"/>
                </a:solidFill>
              </a:rPr>
              <a:t>Kiedy do logopedy?</a:t>
            </a:r>
            <a:endParaRPr lang="pl-PL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Dziecko podczas artykulacji wsuwa język między zęby lub ociera nim o wargę.</a:t>
            </a:r>
          </a:p>
          <a:p>
            <a:r>
              <a:rPr lang="pl-PL" dirty="0" smtClean="0"/>
              <a:t>Niepokojące są zmiany anatomiczne w budowie  narządów mowy.</a:t>
            </a:r>
          </a:p>
          <a:p>
            <a:r>
              <a:rPr lang="pl-PL" dirty="0" smtClean="0"/>
              <a:t>Istnieją wątpliwości, czy dziecko dobrze słyszy.</a:t>
            </a:r>
          </a:p>
          <a:p>
            <a:r>
              <a:rPr lang="pl-PL" dirty="0" smtClean="0"/>
              <a:t>Dziecko nawykowo mówi przez nos.</a:t>
            </a:r>
          </a:p>
          <a:p>
            <a:r>
              <a:rPr lang="pl-PL" dirty="0" smtClean="0"/>
              <a:t>Dziecko po ukończeniu 4 lat zamienia głoski dźwięczne na bezdźwięczne, np. </a:t>
            </a:r>
            <a:r>
              <a:rPr lang="pl-PL" b="1" dirty="0" smtClean="0">
                <a:solidFill>
                  <a:srgbClr val="FF0000"/>
                </a:solidFill>
              </a:rPr>
              <a:t>d</a:t>
            </a:r>
            <a:r>
              <a:rPr lang="pl-PL" dirty="0" smtClean="0"/>
              <a:t> na </a:t>
            </a:r>
            <a:r>
              <a:rPr lang="pl-PL" b="1" dirty="0" smtClean="0">
                <a:solidFill>
                  <a:srgbClr val="FF0000"/>
                </a:solidFill>
              </a:rPr>
              <a:t>t</a:t>
            </a:r>
            <a:r>
              <a:rPr lang="pl-PL" dirty="0" smtClean="0"/>
              <a:t>.</a:t>
            </a:r>
          </a:p>
          <a:p>
            <a:r>
              <a:rPr lang="pl-PL" dirty="0" smtClean="0"/>
              <a:t>Dziecko pod koniec 3 roku życia nie wymawia którejkolwiek z samogłosek ustnych: </a:t>
            </a:r>
            <a:r>
              <a:rPr lang="pl-PL" b="1" dirty="0" smtClean="0">
                <a:solidFill>
                  <a:srgbClr val="FF0000"/>
                </a:solidFill>
              </a:rPr>
              <a:t>a, e, o, u, i, y</a:t>
            </a:r>
            <a:r>
              <a:rPr lang="pl-PL" dirty="0" smtClean="0"/>
              <a:t>.</a:t>
            </a:r>
          </a:p>
          <a:p>
            <a:r>
              <a:rPr lang="pl-PL" dirty="0" smtClean="0"/>
              <a:t>Dziecko zniekształca głoski, np. wymawia </a:t>
            </a:r>
            <a:r>
              <a:rPr lang="pl-PL" b="1" dirty="0" err="1" smtClean="0">
                <a:solidFill>
                  <a:srgbClr val="FF0000"/>
                </a:solidFill>
              </a:rPr>
              <a:t>r</a:t>
            </a:r>
            <a:r>
              <a:rPr lang="pl-PL" dirty="0" smtClean="0"/>
              <a:t> gardłowo.</a:t>
            </a:r>
          </a:p>
          <a:p>
            <a:r>
              <a:rPr lang="pl-PL" dirty="0" smtClean="0"/>
              <a:t>Dziecko wyraźnie się jąka (miewa częste blokady i uporczywe powtarzanie jakiejś głoski lub utrudniony start mowy).    </a:t>
            </a: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>
                <a:solidFill>
                  <a:srgbClr val="FF00FF"/>
                </a:solidFill>
              </a:rPr>
              <a:t>CZEGO OCZEKIWAĆ OD SZEŚCIOLATKA?</a:t>
            </a:r>
            <a:endParaRPr lang="pl-PL" sz="4000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800" dirty="0" smtClean="0"/>
              <a:t>Poprawnej wymowy wszystkich głosek i grup spółgłoskowych.</a:t>
            </a:r>
          </a:p>
          <a:p>
            <a:r>
              <a:rPr lang="pl-PL" sz="1800" dirty="0" smtClean="0"/>
              <a:t>Dość bogatego słownictwa, poprawnego budowania zdań, wyrażania swoich myśli.</a:t>
            </a:r>
          </a:p>
          <a:p>
            <a:r>
              <a:rPr lang="pl-PL" sz="1800" dirty="0" smtClean="0"/>
              <a:t>Umiejętności wypowiedzenia się na temat obrazka.</a:t>
            </a:r>
          </a:p>
          <a:p>
            <a:r>
              <a:rPr lang="pl-PL" sz="1800" dirty="0" smtClean="0"/>
              <a:t>Sprawnego rozróżniania i nazywania kształtów, znajomości figur geometrycznych.</a:t>
            </a:r>
          </a:p>
          <a:p>
            <a:r>
              <a:rPr lang="pl-PL" sz="1800" dirty="0" smtClean="0"/>
              <a:t>Umiejętności porównywania i klasyfikowania przedmiotów pod względem wielkości, koloru czy kształtu.</a:t>
            </a:r>
          </a:p>
          <a:p>
            <a:r>
              <a:rPr lang="pl-PL" sz="1800" dirty="0" smtClean="0"/>
              <a:t>Umiejętności analizy i syntezy słuchowej wyrazów.</a:t>
            </a:r>
          </a:p>
          <a:p>
            <a:r>
              <a:rPr lang="pl-PL" sz="1800" dirty="0" smtClean="0"/>
              <a:t>Umiejętności określania i nazywania:</a:t>
            </a:r>
          </a:p>
          <a:p>
            <a:pPr lvl="1">
              <a:buFont typeface="Courier New" pitchFamily="49" charset="0"/>
              <a:buChar char="o"/>
            </a:pPr>
            <a:r>
              <a:rPr lang="pl-PL" sz="1800" dirty="0" smtClean="0"/>
              <a:t>położenia przedmiotu w stosunku do innych przedmiotów;</a:t>
            </a:r>
          </a:p>
          <a:p>
            <a:pPr lvl="1">
              <a:buFont typeface="Courier New" pitchFamily="49" charset="0"/>
              <a:buChar char="o"/>
            </a:pPr>
            <a:r>
              <a:rPr lang="pl-PL" sz="1800" dirty="0" smtClean="0"/>
              <a:t>wielkości przedmiotu;</a:t>
            </a:r>
          </a:p>
          <a:p>
            <a:pPr lvl="1">
              <a:buFont typeface="Courier New" pitchFamily="49" charset="0"/>
              <a:buChar char="o"/>
            </a:pPr>
            <a:r>
              <a:rPr lang="pl-PL" sz="1800" dirty="0" smtClean="0"/>
              <a:t>ciężaru; </a:t>
            </a:r>
          </a:p>
          <a:p>
            <a:pPr lvl="1">
              <a:buFont typeface="Courier New" pitchFamily="49" charset="0"/>
              <a:buChar char="o"/>
            </a:pPr>
            <a:r>
              <a:rPr lang="pl-PL" sz="1800" dirty="0" smtClean="0"/>
              <a:t>czasu i jego upływu.</a:t>
            </a:r>
          </a:p>
          <a:p>
            <a:r>
              <a:rPr lang="pl-PL" sz="1800" dirty="0" smtClean="0"/>
              <a:t>Umiejętności czytania wyrazów, zdań, krótkich tekstów.</a:t>
            </a:r>
          </a:p>
          <a:p>
            <a:r>
              <a:rPr lang="pl-PL" sz="1800" dirty="0" smtClean="0"/>
              <a:t>Umiejętności uważnego słuchania opowiadania.</a:t>
            </a:r>
          </a:p>
          <a:p>
            <a:r>
              <a:rPr lang="pl-PL" sz="1800" dirty="0" smtClean="0"/>
              <a:t>Umiejętności używania podstawowych zwrotów grzecznościowych.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F00FF"/>
                </a:solidFill>
              </a:rPr>
              <a:t>PRAWIDŁOWY ROZWÓJ MOWY DZIECKA</a:t>
            </a:r>
            <a:endParaRPr lang="pl-PL" sz="3600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Etap kształtowania mowy rozpoczyna pierwszy krzyk </a:t>
            </a:r>
          </a:p>
          <a:p>
            <a:pPr>
              <a:buNone/>
            </a:pPr>
            <a:r>
              <a:rPr lang="pl-PL" dirty="0" smtClean="0"/>
              <a:t>dziecka, połączony z czynnością oddychania.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kształtowaniu mowy dziecka ważną rolę odgrywają </a:t>
            </a:r>
          </a:p>
          <a:p>
            <a:pPr>
              <a:buNone/>
            </a:pPr>
            <a:r>
              <a:rPr lang="pl-PL" dirty="0" smtClean="0"/>
              <a:t>dwa zjawiska: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solidFill>
                <a:srgbClr val="FF00FF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err="1" smtClean="0">
                <a:solidFill>
                  <a:srgbClr val="FF0000"/>
                </a:solidFill>
              </a:rPr>
              <a:t>głużenie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– ekspresje głosowe związane z pozytywnymi stanami emocjonalnymi, pojawia się w 2., 3. lub 4. miesiącu życia;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gaworzenie </a:t>
            </a:r>
            <a:r>
              <a:rPr lang="pl-PL" dirty="0" smtClean="0"/>
              <a:t>– zamierzone, świadome powtarzanie dźwięków i sylab, pojawia się miedzy 5. a 8. miesiącem życia.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F00FF"/>
                </a:solidFill>
              </a:rPr>
              <a:t>PRAWIDŁOWY ROZWÓJ MOWY DZIECKA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/>
              <a:t>Wyróżnia się cztery okresy kształtowania się i rozwoju mowy: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solidFill>
                  <a:srgbClr val="0000FF"/>
                </a:solidFill>
              </a:rPr>
              <a:t> okres melodii </a:t>
            </a:r>
            <a:r>
              <a:rPr lang="pl-PL" sz="2000" dirty="0" smtClean="0"/>
              <a:t>(0-1 r. ż.) – okrzyki, twory onomatopeiczne, mimika, żywe gesty;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0000FF"/>
                </a:solidFill>
              </a:rPr>
              <a:t>okres wyrazu </a:t>
            </a:r>
            <a:r>
              <a:rPr lang="pl-PL" sz="2000" dirty="0" smtClean="0"/>
              <a:t>(1-2 r. ż.) – pojedyncze słowa oraz głoski: </a:t>
            </a:r>
          </a:p>
          <a:p>
            <a:pPr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a, o, u, i, y, e, p, pi, b, </a:t>
            </a:r>
            <a:r>
              <a:rPr lang="pl-PL" sz="2000" b="1" dirty="0" err="1" smtClean="0">
                <a:solidFill>
                  <a:srgbClr val="FF0000"/>
                </a:solidFill>
              </a:rPr>
              <a:t>bi</a:t>
            </a:r>
            <a:r>
              <a:rPr lang="pl-PL" sz="2000" b="1" dirty="0" smtClean="0">
                <a:solidFill>
                  <a:srgbClr val="FF0000"/>
                </a:solidFill>
              </a:rPr>
              <a:t>, m, mi, d, t, n</a:t>
            </a:r>
            <a:r>
              <a:rPr lang="pl-PL" sz="2000" b="1" dirty="0" smtClean="0"/>
              <a:t>;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0000FF"/>
                </a:solidFill>
              </a:rPr>
              <a:t>okres zdania </a:t>
            </a:r>
            <a:r>
              <a:rPr lang="pl-PL" sz="2000" dirty="0" smtClean="0"/>
              <a:t>(2-3 r. ż.) – proste zdania oraz głoski:                     </a:t>
            </a:r>
          </a:p>
          <a:p>
            <a:pPr>
              <a:buNone/>
            </a:pPr>
            <a:r>
              <a:rPr lang="pl-PL" sz="2000" dirty="0" smtClean="0"/>
              <a:t>  </a:t>
            </a:r>
            <a:r>
              <a:rPr lang="pl-PL" sz="2000" b="1" dirty="0" smtClean="0">
                <a:solidFill>
                  <a:srgbClr val="FF0000"/>
                </a:solidFill>
              </a:rPr>
              <a:t>ą, ę, w, </a:t>
            </a:r>
            <a:r>
              <a:rPr lang="pl-PL" sz="2000" b="1" dirty="0" err="1" smtClean="0">
                <a:solidFill>
                  <a:srgbClr val="FF0000"/>
                </a:solidFill>
              </a:rPr>
              <a:t>wi</a:t>
            </a:r>
            <a:r>
              <a:rPr lang="pl-PL" sz="2000" b="1" dirty="0" smtClean="0">
                <a:solidFill>
                  <a:srgbClr val="FF0000"/>
                </a:solidFill>
              </a:rPr>
              <a:t>, f, fi, ś, ź, ć, </a:t>
            </a:r>
            <a:r>
              <a:rPr lang="pl-PL" sz="2000" b="1" dirty="0" err="1" smtClean="0">
                <a:solidFill>
                  <a:srgbClr val="FF0000"/>
                </a:solidFill>
              </a:rPr>
              <a:t>dź</a:t>
            </a:r>
            <a:r>
              <a:rPr lang="pl-PL" sz="2000" b="1" dirty="0" smtClean="0">
                <a:solidFill>
                  <a:srgbClr val="FF0000"/>
                </a:solidFill>
              </a:rPr>
              <a:t>, ń, l, li, g, </a:t>
            </a:r>
            <a:r>
              <a:rPr lang="pl-PL" sz="2000" b="1" dirty="0" err="1" smtClean="0">
                <a:solidFill>
                  <a:srgbClr val="FF0000"/>
                </a:solidFill>
              </a:rPr>
              <a:t>gi</a:t>
            </a:r>
            <a:r>
              <a:rPr lang="pl-PL" sz="2000" b="1" dirty="0" smtClean="0">
                <a:solidFill>
                  <a:srgbClr val="FF0000"/>
                </a:solidFill>
              </a:rPr>
              <a:t>, k, ki, h, hi, s, z, c, </a:t>
            </a:r>
            <a:r>
              <a:rPr lang="pl-PL" sz="2000" b="1" dirty="0" err="1" smtClean="0">
                <a:solidFill>
                  <a:srgbClr val="FF0000"/>
                </a:solidFill>
              </a:rPr>
              <a:t>dz</a:t>
            </a:r>
            <a:r>
              <a:rPr lang="pl-PL" sz="2000" b="1" dirty="0" smtClean="0">
                <a:solidFill>
                  <a:srgbClr val="FF0000"/>
                </a:solidFill>
              </a:rPr>
              <a:t>, ł, j</a:t>
            </a:r>
            <a:r>
              <a:rPr lang="pl-PL" sz="2000" b="1" dirty="0" smtClean="0"/>
              <a:t>;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ü"/>
            </a:pPr>
            <a:r>
              <a:rPr lang="pl-PL" sz="2000" dirty="0" smtClean="0"/>
              <a:t> </a:t>
            </a:r>
            <a:r>
              <a:rPr lang="pl-PL" sz="2000" dirty="0" smtClean="0">
                <a:solidFill>
                  <a:srgbClr val="0000FF"/>
                </a:solidFill>
              </a:rPr>
              <a:t>okres swoistej mowy dziecięcej </a:t>
            </a:r>
            <a:r>
              <a:rPr lang="pl-PL" sz="2000" dirty="0" smtClean="0"/>
              <a:t>(3-7 r. ż.) – rozbudowane zdania, mowa wyraźna oraz głoski</a:t>
            </a:r>
            <a:r>
              <a:rPr lang="pl-PL" sz="2000" b="1" dirty="0" smtClean="0"/>
              <a:t>:</a:t>
            </a:r>
            <a:r>
              <a:rPr lang="pl-PL" sz="2000" b="1" dirty="0" smtClean="0">
                <a:solidFill>
                  <a:srgbClr val="FF0000"/>
                </a:solidFill>
              </a:rPr>
              <a:t>  </a:t>
            </a:r>
            <a:r>
              <a:rPr lang="pl-PL" sz="2000" b="1" dirty="0" err="1" smtClean="0">
                <a:solidFill>
                  <a:srgbClr val="FF0000"/>
                </a:solidFill>
              </a:rPr>
              <a:t>r</a:t>
            </a:r>
            <a:r>
              <a:rPr lang="pl-PL" sz="2000" b="1" dirty="0" smtClean="0">
                <a:solidFill>
                  <a:srgbClr val="FF0000"/>
                </a:solidFill>
              </a:rPr>
              <a:t>, </a:t>
            </a:r>
            <a:r>
              <a:rPr lang="pl-PL" sz="2000" b="1" dirty="0" err="1" smtClean="0">
                <a:solidFill>
                  <a:srgbClr val="FF0000"/>
                </a:solidFill>
              </a:rPr>
              <a:t>sz</a:t>
            </a:r>
            <a:r>
              <a:rPr lang="pl-PL" sz="2000" b="1" dirty="0" smtClean="0">
                <a:solidFill>
                  <a:srgbClr val="FF0000"/>
                </a:solidFill>
              </a:rPr>
              <a:t>, ż, cz, </a:t>
            </a:r>
            <a:r>
              <a:rPr lang="pl-PL" sz="2000" b="1" dirty="0" err="1" smtClean="0">
                <a:solidFill>
                  <a:srgbClr val="FF0000"/>
                </a:solidFill>
              </a:rPr>
              <a:t>dż</a:t>
            </a:r>
            <a:r>
              <a:rPr lang="pl-PL" sz="2000" b="1" dirty="0" smtClean="0"/>
              <a:t>.            </a:t>
            </a:r>
          </a:p>
          <a:p>
            <a:pPr>
              <a:buFont typeface="Wingdings" pitchFamily="2" charset="2"/>
              <a:buChar char="ü"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</a:t>
            </a:r>
            <a:endParaRPr lang="pl-PL" sz="2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FF"/>
                </a:solidFill>
              </a:rPr>
              <a:t>WADY  WYMOWY</a:t>
            </a:r>
            <a:endParaRPr lang="pl-PL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Najczęściej spotykane wady wymowy u dzieci to </a:t>
            </a:r>
          </a:p>
          <a:p>
            <a:pPr>
              <a:buNone/>
            </a:pPr>
            <a:r>
              <a:rPr lang="pl-PL" dirty="0" smtClean="0"/>
              <a:t>zaburzenia artykulacji określane mianem </a:t>
            </a:r>
            <a:r>
              <a:rPr lang="pl-PL" dirty="0" err="1" smtClean="0">
                <a:solidFill>
                  <a:srgbClr val="0066FF"/>
                </a:solidFill>
              </a:rPr>
              <a:t>dyslalii</a:t>
            </a:r>
            <a:r>
              <a:rPr lang="pl-PL" dirty="0" smtClean="0">
                <a:solidFill>
                  <a:srgbClr val="0066FF"/>
                </a:solidFill>
              </a:rPr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Do </a:t>
            </a:r>
            <a:r>
              <a:rPr lang="pl-PL" dirty="0" err="1" smtClean="0"/>
              <a:t>dyslalii</a:t>
            </a:r>
            <a:r>
              <a:rPr lang="pl-PL" dirty="0" smtClean="0"/>
              <a:t> zaliczamy: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0066FF"/>
                </a:solidFill>
              </a:rPr>
              <a:t> sygmatyzm </a:t>
            </a:r>
            <a:r>
              <a:rPr lang="pl-PL" dirty="0" smtClean="0"/>
              <a:t>– nieprawidłowa realizacja głosek: </a:t>
            </a:r>
            <a:r>
              <a:rPr lang="pl-PL" b="1" dirty="0" smtClean="0">
                <a:solidFill>
                  <a:srgbClr val="FF0000"/>
                </a:solidFill>
              </a:rPr>
              <a:t>s, z, c, </a:t>
            </a:r>
            <a:r>
              <a:rPr lang="pl-PL" b="1" dirty="0" err="1" smtClean="0">
                <a:solidFill>
                  <a:srgbClr val="FF0000"/>
                </a:solidFill>
              </a:rPr>
              <a:t>dz</a:t>
            </a:r>
            <a:r>
              <a:rPr lang="pl-PL" b="1" dirty="0" smtClean="0">
                <a:solidFill>
                  <a:srgbClr val="FF0000"/>
                </a:solidFill>
              </a:rPr>
              <a:t>, </a:t>
            </a:r>
            <a:r>
              <a:rPr lang="pl-PL" b="1" dirty="0" err="1" smtClean="0">
                <a:solidFill>
                  <a:srgbClr val="FF0000"/>
                </a:solidFill>
              </a:rPr>
              <a:t>sz</a:t>
            </a:r>
            <a:r>
              <a:rPr lang="pl-PL" b="1" dirty="0" smtClean="0">
                <a:solidFill>
                  <a:srgbClr val="FF0000"/>
                </a:solidFill>
              </a:rPr>
              <a:t>, ż, cz, </a:t>
            </a:r>
            <a:r>
              <a:rPr lang="pl-PL" b="1" dirty="0" err="1" smtClean="0">
                <a:solidFill>
                  <a:srgbClr val="FF0000"/>
                </a:solidFill>
              </a:rPr>
              <a:t>dż</a:t>
            </a:r>
            <a:r>
              <a:rPr lang="pl-PL" b="1" dirty="0" smtClean="0">
                <a:solidFill>
                  <a:srgbClr val="FF0000"/>
                </a:solidFill>
              </a:rPr>
              <a:t>, ś, ź, ć, </a:t>
            </a:r>
            <a:r>
              <a:rPr lang="pl-PL" b="1" dirty="0" err="1" smtClean="0">
                <a:solidFill>
                  <a:srgbClr val="FF0000"/>
                </a:solidFill>
              </a:rPr>
              <a:t>dź</a:t>
            </a:r>
            <a:r>
              <a:rPr lang="pl-PL" b="1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0066FF"/>
                </a:solidFill>
              </a:rPr>
              <a:t>rotacyzm</a:t>
            </a:r>
            <a:r>
              <a:rPr lang="pl-PL" dirty="0" smtClean="0"/>
              <a:t> – nieprawidłowa realizacja głoski  </a:t>
            </a:r>
            <a:r>
              <a:rPr lang="pl-PL" b="1" dirty="0" err="1" smtClean="0">
                <a:solidFill>
                  <a:srgbClr val="FF0000"/>
                </a:solidFill>
              </a:rPr>
              <a:t>r</a:t>
            </a:r>
            <a:r>
              <a:rPr lang="pl-PL" b="1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err="1" smtClean="0">
                <a:solidFill>
                  <a:srgbClr val="0066FF"/>
                </a:solidFill>
              </a:rPr>
              <a:t>kappacyzm</a:t>
            </a:r>
            <a:r>
              <a:rPr lang="pl-PL" dirty="0" smtClean="0"/>
              <a:t> – nieprawidłowa realizacja głoski  </a:t>
            </a:r>
            <a:r>
              <a:rPr lang="pl-PL" b="1" dirty="0" smtClean="0">
                <a:solidFill>
                  <a:srgbClr val="FF0000"/>
                </a:solidFill>
              </a:rPr>
              <a:t>k;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0066FF"/>
                </a:solidFill>
              </a:rPr>
              <a:t> </a:t>
            </a:r>
            <a:r>
              <a:rPr lang="pl-PL" dirty="0" err="1" smtClean="0">
                <a:solidFill>
                  <a:srgbClr val="0066FF"/>
                </a:solidFill>
              </a:rPr>
              <a:t>gammacyzm</a:t>
            </a:r>
            <a:r>
              <a:rPr lang="pl-PL" dirty="0" smtClean="0">
                <a:solidFill>
                  <a:srgbClr val="0066FF"/>
                </a:solidFill>
              </a:rPr>
              <a:t> </a:t>
            </a:r>
            <a:r>
              <a:rPr lang="pl-PL" dirty="0" smtClean="0"/>
              <a:t>– nieprawidłowa realizacja głoski  </a:t>
            </a:r>
            <a:r>
              <a:rPr lang="pl-PL" b="1" dirty="0" smtClean="0">
                <a:solidFill>
                  <a:srgbClr val="FF0000"/>
                </a:solidFill>
              </a:rPr>
              <a:t>g;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0066FF"/>
                </a:solidFill>
              </a:rPr>
              <a:t>lambdacyzm</a:t>
            </a:r>
            <a:r>
              <a:rPr lang="pl-PL" dirty="0" smtClean="0"/>
              <a:t> – nieprawidłowa realizacja głoski  </a:t>
            </a:r>
            <a:r>
              <a:rPr lang="pl-PL" b="1" dirty="0" smtClean="0">
                <a:solidFill>
                  <a:srgbClr val="FF0000"/>
                </a:solidFill>
              </a:rPr>
              <a:t>l;</a:t>
            </a:r>
          </a:p>
          <a:p>
            <a:pPr>
              <a:buFont typeface="Wingdings" pitchFamily="2" charset="2"/>
              <a:buChar char="ü"/>
            </a:pPr>
            <a:r>
              <a:rPr lang="pl-PL" dirty="0" err="1" smtClean="0">
                <a:solidFill>
                  <a:srgbClr val="0066FF"/>
                </a:solidFill>
              </a:rPr>
              <a:t>betacyzm</a:t>
            </a:r>
            <a:r>
              <a:rPr lang="pl-PL" dirty="0" smtClean="0"/>
              <a:t> – nieprawidłowa realizacja głoski  </a:t>
            </a:r>
            <a:r>
              <a:rPr lang="pl-PL" b="1" dirty="0" smtClean="0">
                <a:solidFill>
                  <a:srgbClr val="FF0000"/>
                </a:solidFill>
              </a:rPr>
              <a:t>b;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0066FF"/>
                </a:solidFill>
              </a:rPr>
              <a:t>ubezdźwięcznieni</a:t>
            </a:r>
            <a:r>
              <a:rPr lang="pl-PL" dirty="0" smtClean="0"/>
              <a:t>e – nieumiejętność realizowania głosek </a:t>
            </a:r>
            <a:r>
              <a:rPr lang="pl-PL" b="1" dirty="0" smtClean="0">
                <a:solidFill>
                  <a:srgbClr val="FF0000"/>
                </a:solidFill>
              </a:rPr>
              <a:t>dźwięcznych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F00FF"/>
                </a:solidFill>
              </a:rPr>
              <a:t>PRZYCZYNY POWSTAWANIA WAD WYMOWY</a:t>
            </a:r>
            <a:endParaRPr lang="pl-PL" sz="3600" dirty="0">
              <a:solidFill>
                <a:srgbClr val="FF00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FF0000"/>
                </a:solidFill>
              </a:rPr>
              <a:t> Zmiany anatomiczne aparatu artykulacyjnego: 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nieprawidłowa budowa języka: krótkie lub przyrośnięte wędzidełko;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nieprawidłowa budowa podniebienia: rozszczepy;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nieprawidłowy zgryz: przodozgryz, </a:t>
            </a:r>
            <a:r>
              <a:rPr lang="pl-PL" dirty="0" err="1" smtClean="0"/>
              <a:t>tyłozgryz</a:t>
            </a:r>
            <a:r>
              <a:rPr lang="pl-PL" dirty="0" smtClean="0"/>
              <a:t>, zgryz otwarty;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przerost trzeciego migdałka;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polipy;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skrzywienie przegrody nosowej.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l-PL" dirty="0" smtClean="0">
                <a:solidFill>
                  <a:srgbClr val="FF0000"/>
                </a:solidFill>
              </a:rPr>
              <a:t> Nieprawidłowe funkcjonowanie narządów mowy: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niska sprawność języka, warg;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zakłócona praca więzadeł głosowych;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nieprawidłowa praca zwierającego pierścienia gardłowego;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brak pionizacji języka.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Nieprawidłowa budowa i funkcjonowanie narządu słuchu: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zaburzenia analizy i syntezy głoskowej;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upośledzenie słuchu;</a:t>
            </a:r>
          </a:p>
          <a:p>
            <a:pPr lvl="1">
              <a:buClr>
                <a:schemeClr val="tx2">
                  <a:lumMod val="40000"/>
                  <a:lumOff val="60000"/>
                </a:schemeClr>
              </a:buClr>
              <a:buFont typeface="Arial" pitchFamily="34" charset="0"/>
              <a:buChar char="•"/>
            </a:pPr>
            <a:r>
              <a:rPr lang="pl-PL" dirty="0" smtClean="0"/>
              <a:t> zaburzenia słuchu fonematycznego.</a:t>
            </a:r>
          </a:p>
          <a:p>
            <a:pPr>
              <a:buClr>
                <a:srgbClr val="FF0000"/>
              </a:buClr>
              <a:buNone/>
            </a:pPr>
            <a:endParaRPr lang="pl-PL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323232"/>
      </a:dk1>
      <a:lt1>
        <a:sysClr val="window" lastClr="F9F9F9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1488</Words>
  <Application>Microsoft Office PowerPoint</Application>
  <PresentationFormat>Pokaz na ekranie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Przepływ</vt:lpstr>
      <vt:lpstr>LOGOPEDIA</vt:lpstr>
      <vt:lpstr>Czym jest logopedia?</vt:lpstr>
      <vt:lpstr>Zadania logopedii</vt:lpstr>
      <vt:lpstr>Kiedy do logopedy?</vt:lpstr>
      <vt:lpstr>CZEGO OCZEKIWAĆ OD SZEŚCIOLATKA?</vt:lpstr>
      <vt:lpstr>PRAWIDŁOWY ROZWÓJ MOWY DZIECKA</vt:lpstr>
      <vt:lpstr>PRAWIDŁOWY ROZWÓJ MOWY DZIECKA</vt:lpstr>
      <vt:lpstr>WADY  WYMOWY</vt:lpstr>
      <vt:lpstr>PRZYCZYNY POWSTAWANIA WAD WYMOWY</vt:lpstr>
      <vt:lpstr>PRZYCZYNY POWSTAWANIA WAD WYMOWY</vt:lpstr>
      <vt:lpstr>CZYNNIKI SPRZYJAJĄCE POWSTAWANIU WAD WYMOWY</vt:lpstr>
      <vt:lpstr>CZYNNIKI SPRZYJAJĄCE POWSTAWANIU WAD WYMOWY</vt:lpstr>
      <vt:lpstr>POMOC  NAUCZYCIELA</vt:lpstr>
      <vt:lpstr>PROFILAKTYKA W ZAKRESIE ROZWOJU MOWY</vt:lpstr>
      <vt:lpstr>PROFILAKTYKA W ZAKRESIE ROZWOJU MOWY</vt:lpstr>
      <vt:lpstr>PROFILAKTYKA W ZAKRESIE ROZWOJU MOWY</vt:lpstr>
      <vt:lpstr>KONIEC</vt:lpstr>
    </vt:vector>
  </TitlesOfParts>
  <Company>Prywatny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LOGOPEDIA</dc:title>
  <dc:creator>Użytkownik </dc:creator>
  <cp:lastModifiedBy>Użytkownik </cp:lastModifiedBy>
  <cp:revision>38</cp:revision>
  <dcterms:created xsi:type="dcterms:W3CDTF">2011-10-09T12:06:03Z</dcterms:created>
  <dcterms:modified xsi:type="dcterms:W3CDTF">2011-11-06T16:34:31Z</dcterms:modified>
</cp:coreProperties>
</file>